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presProps" Target="presProps.xml" /><Relationship Id="rId33" Type="http://schemas.openxmlformats.org/officeDocument/2006/relationships/tableStyles" Target="tableStyles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16.12.2024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Infrastructure as Code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1168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77F9475-AFFF-F058-5C5C-1E6175122175}" type="slidenum">
              <a:rPr lang="ru-RU"/>
              <a:t/>
            </a:fld>
            <a:endParaRPr lang="ru-RU"/>
          </a:p>
        </p:txBody>
      </p:sp>
      <p:sp>
        <p:nvSpPr>
          <p:cNvPr id="2116819579" name="Текст 17"/>
          <p:cNvSpPr txBox="1"/>
          <p:nvPr/>
        </p:nvSpPr>
        <p:spPr bwMode="auto">
          <a:xfrm>
            <a:off x="719136" y="562635"/>
            <a:ext cx="15801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Решаемые задачи</a:t>
            </a:r>
            <a:endParaRPr/>
          </a:p>
        </p:txBody>
      </p:sp>
      <p:pic>
        <p:nvPicPr>
          <p:cNvPr id="21014553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21249" y="1625442"/>
            <a:ext cx="15388595" cy="8694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Everything as Code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55273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464260E-257B-8094-40B4-BE7762C8CF4C}" type="slidenum">
              <a:rPr lang="ru-RU"/>
              <a:t/>
            </a:fld>
            <a:endParaRPr lang="ru-RU"/>
          </a:p>
        </p:txBody>
      </p:sp>
      <p:sp>
        <p:nvSpPr>
          <p:cNvPr id="1682158870" name="Текст 17"/>
          <p:cNvSpPr txBox="1"/>
          <p:nvPr/>
        </p:nvSpPr>
        <p:spPr bwMode="auto">
          <a:xfrm>
            <a:off x="719136" y="562635"/>
            <a:ext cx="157634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Everything as a Code</a:t>
            </a:r>
            <a:endParaRPr/>
          </a:p>
        </p:txBody>
      </p:sp>
      <p:pic>
        <p:nvPicPr>
          <p:cNvPr id="5062267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354500" y="1684740"/>
            <a:ext cx="17581199" cy="8992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90616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34DD833-875E-96DD-367E-96B6AE73A4F8}" type="slidenum">
              <a:rPr lang="ru-RU"/>
              <a:t/>
            </a:fld>
            <a:endParaRPr lang="ru-RU"/>
          </a:p>
        </p:txBody>
      </p:sp>
      <p:sp>
        <p:nvSpPr>
          <p:cNvPr id="912109570" name="Текст 17"/>
          <p:cNvSpPr txBox="1"/>
          <p:nvPr/>
        </p:nvSpPr>
        <p:spPr bwMode="auto">
          <a:xfrm>
            <a:off x="719136" y="562635"/>
            <a:ext cx="157648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SaaS, PaaS, ля-ля-ля</a:t>
            </a:r>
            <a:endParaRPr/>
          </a:p>
        </p:txBody>
      </p:sp>
      <p:pic>
        <p:nvPicPr>
          <p:cNvPr id="1044052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45249" y="1619249"/>
            <a:ext cx="12191999" cy="903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9141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69B32A0-244D-065E-7429-157ACE2FADCB}" type="slidenum">
              <a:rPr lang="ru-RU"/>
              <a:t/>
            </a:fld>
            <a:endParaRPr lang="ru-RU"/>
          </a:p>
        </p:txBody>
      </p:sp>
      <p:sp>
        <p:nvSpPr>
          <p:cNvPr id="1422170308" name="Текст 17"/>
          <p:cNvSpPr txBox="1"/>
          <p:nvPr/>
        </p:nvSpPr>
        <p:spPr bwMode="auto">
          <a:xfrm>
            <a:off x="719136" y="562635"/>
            <a:ext cx="157692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Serverless</a:t>
            </a:r>
            <a:endParaRPr/>
          </a:p>
        </p:txBody>
      </p:sp>
      <p:sp>
        <p:nvSpPr>
          <p:cNvPr id="837037191" name="Уровень текста 1…"/>
          <p:cNvSpPr txBox="1"/>
          <p:nvPr/>
        </p:nvSpPr>
        <p:spPr bwMode="auto">
          <a:xfrm flipH="0" flipV="0">
            <a:off x="719136" y="2181999"/>
            <a:ext cx="17819543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Бессерверные вычисления — это метод предоставления серверных услуг на основе фактического использования сервисов.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8338912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275203" y="4552926"/>
            <a:ext cx="9951674" cy="5257823"/>
          </a:xfrm>
          <a:prstGeom prst="rect">
            <a:avLst/>
          </a:prstGeom>
        </p:spPr>
      </p:pic>
      <p:sp>
        <p:nvSpPr>
          <p:cNvPr id="1664726876" name="Уровень текста 1…"/>
          <p:cNvSpPr txBox="1"/>
          <p:nvPr/>
        </p:nvSpPr>
        <p:spPr bwMode="auto">
          <a:xfrm flipH="0" flipV="0">
            <a:off x="719136" y="2181999"/>
            <a:ext cx="8027483" cy="75486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sz="3600"/>
          </a:p>
          <a:p>
            <a:pPr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Бессерверный провайдер позволяет пользователям писать и развёртывать код, не беспокоясь о базовой инфраструктуре.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Компания, которая получает бэкенд-услуги от бессерверного поставщика, платит по факту за используемые ресурсы и не должна резервировать и оплачивать фиксированную пропускную способность или количество серверов, поскольку услуга автоматически масштабируется. 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786470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8FCD529-E8D4-EFB8-45A2-6D8166D63C77}" type="slidenum">
              <a:rPr lang="ru-RU"/>
              <a:t/>
            </a:fld>
            <a:endParaRPr lang="ru-RU"/>
          </a:p>
        </p:txBody>
      </p:sp>
      <p:sp>
        <p:nvSpPr>
          <p:cNvPr id="1134644778" name="Текст 17"/>
          <p:cNvSpPr txBox="1"/>
          <p:nvPr/>
        </p:nvSpPr>
        <p:spPr bwMode="auto">
          <a:xfrm>
            <a:off x="719136" y="562635"/>
            <a:ext cx="157749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Lambda</a:t>
            </a:r>
            <a:endParaRPr/>
          </a:p>
        </p:txBody>
      </p:sp>
      <p:sp>
        <p:nvSpPr>
          <p:cNvPr id="1245138282" name="Уровень текста 1…"/>
          <p:cNvSpPr txBox="1"/>
          <p:nvPr/>
        </p:nvSpPr>
        <p:spPr bwMode="auto">
          <a:xfrm flipH="0" flipV="0">
            <a:off x="719136" y="2181999"/>
            <a:ext cx="17846183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Lambda — классический пример реализации Serverless.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9982990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811699" y="3265850"/>
            <a:ext cx="16285799" cy="7164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4931858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Ansible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98384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83E2A31-EA22-CA86-0A67-576B2ACB9E97}" type="slidenum">
              <a:rPr lang="ru-RU"/>
              <a:t/>
            </a:fld>
            <a:endParaRPr lang="ru-RU"/>
          </a:p>
        </p:txBody>
      </p:sp>
      <p:sp>
        <p:nvSpPr>
          <p:cNvPr id="1811325457" name="Текст 17"/>
          <p:cNvSpPr txBox="1"/>
          <p:nvPr/>
        </p:nvSpPr>
        <p:spPr bwMode="auto">
          <a:xfrm>
            <a:off x="719136" y="562635"/>
            <a:ext cx="157551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</a:t>
            </a:r>
            <a:endParaRPr/>
          </a:p>
        </p:txBody>
      </p:sp>
      <p:sp>
        <p:nvSpPr>
          <p:cNvPr id="1023532368" name="Уровень текста 1…"/>
          <p:cNvSpPr txBox="1"/>
          <p:nvPr/>
        </p:nvSpPr>
        <p:spPr bwMode="auto">
          <a:xfrm flipH="0" flipV="0">
            <a:off x="719136" y="2181999"/>
            <a:ext cx="8051213" cy="60427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система управления конфигурациями, написанная на языке программирования Python, с использованием декларативного языка разметки для описания конфигураций YAML.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159704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401299" y="1619249"/>
            <a:ext cx="6825078" cy="8743950"/>
          </a:xfrm>
          <a:prstGeom prst="rect">
            <a:avLst/>
          </a:prstGeom>
        </p:spPr>
      </p:pic>
      <p:pic>
        <p:nvPicPr>
          <p:cNvPr id="10417642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48561" y="350779"/>
            <a:ext cx="1487866" cy="1831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3831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DE7DF9D-7082-EDB2-E31F-7B5B089FE80B}" type="slidenum">
              <a:rPr lang="ru-RU"/>
              <a:t/>
            </a:fld>
            <a:endParaRPr lang="ru-RU"/>
          </a:p>
        </p:txBody>
      </p:sp>
      <p:sp>
        <p:nvSpPr>
          <p:cNvPr id="1924181092" name="Текст 17"/>
          <p:cNvSpPr txBox="1"/>
          <p:nvPr/>
        </p:nvSpPr>
        <p:spPr bwMode="auto">
          <a:xfrm>
            <a:off x="719136" y="562635"/>
            <a:ext cx="157620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Плейбуки и роли</a:t>
            </a:r>
            <a:endParaRPr/>
          </a:p>
        </p:txBody>
      </p:sp>
      <p:sp>
        <p:nvSpPr>
          <p:cNvPr id="1891251694" name="Уровень текста 1…"/>
          <p:cNvSpPr txBox="1"/>
          <p:nvPr/>
        </p:nvSpPr>
        <p:spPr bwMode="auto">
          <a:xfrm flipH="0" flipV="0">
            <a:off x="719136" y="2181999"/>
            <a:ext cx="10427783" cy="7515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Плейбук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это набор задач, описываемых и выполняемых с использованием Ansible.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Роль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это self-contained плейбук для достижения определенной цели, например, для установки сервиса на VM.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Плейбуки могут состоять из импорта и выполнения исключительно ролей.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83555571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515536" y="1352549"/>
            <a:ext cx="7577991" cy="7980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4551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08616F6-3A9B-D26D-5D87-0F7654A0628E}" type="slidenum">
              <a:rPr lang="ru-RU"/>
              <a:t/>
            </a:fld>
            <a:endParaRPr lang="ru-RU"/>
          </a:p>
        </p:txBody>
      </p:sp>
      <p:sp>
        <p:nvSpPr>
          <p:cNvPr id="968848018" name="Текст 17"/>
          <p:cNvSpPr txBox="1"/>
          <p:nvPr/>
        </p:nvSpPr>
        <p:spPr bwMode="auto">
          <a:xfrm>
            <a:off x="719136" y="562635"/>
            <a:ext cx="157706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Переменные</a:t>
            </a:r>
            <a:endParaRPr/>
          </a:p>
        </p:txBody>
      </p:sp>
      <p:sp>
        <p:nvSpPr>
          <p:cNvPr id="250903575" name="Уровень текста 1…"/>
          <p:cNvSpPr txBox="1"/>
          <p:nvPr/>
        </p:nvSpPr>
        <p:spPr bwMode="auto">
          <a:xfrm flipH="0" flipV="0">
            <a:off x="719136" y="2181999"/>
            <a:ext cx="10226752" cy="62202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Переменные непосредственно конфигурируют роли и плейбуки.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Они могут быть определены на нескольких уровнях (например, на уровне inventory, на уровне параметров плейбука или при запуске в командной строке). Между уровнями работает система приоритетов.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 капотом —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шаблонизатор Jinja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76336945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469721" y="1238249"/>
            <a:ext cx="7754902" cy="8294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205671" cy="48761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* as Code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подходы IaC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Инструментарий IaC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62417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16635C4-F27A-4804-07BC-435B513E4F9F}" type="slidenum">
              <a:rPr lang="ru-RU"/>
              <a:t/>
            </a:fld>
            <a:endParaRPr lang="ru-RU"/>
          </a:p>
        </p:txBody>
      </p:sp>
      <p:sp>
        <p:nvSpPr>
          <p:cNvPr id="577467380" name="Текст 17"/>
          <p:cNvSpPr txBox="1"/>
          <p:nvPr/>
        </p:nvSpPr>
        <p:spPr bwMode="auto">
          <a:xfrm>
            <a:off x="719136" y="562635"/>
            <a:ext cx="157789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inventory</a:t>
            </a:r>
            <a:endParaRPr/>
          </a:p>
        </p:txBody>
      </p:sp>
      <p:sp>
        <p:nvSpPr>
          <p:cNvPr id="1715881095" name="Уровень текста 1…"/>
          <p:cNvSpPr txBox="1"/>
          <p:nvPr/>
        </p:nvSpPr>
        <p:spPr bwMode="auto">
          <a:xfrm flipH="0" flipV="0">
            <a:off x="719136" y="2181999"/>
            <a:ext cx="7886586" cy="548406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Специальные файлы inventory описывают существующие окружения, включая содержащиеся на них хосты и переменные для их плейбуков.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595351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327931" y="715034"/>
            <a:ext cx="9693404" cy="9343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6316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2BE51CA-623F-FE7D-9196-3300B5C6F9FF}" type="slidenum">
              <a:rPr lang="ru-RU"/>
              <a:t/>
            </a:fld>
            <a:endParaRPr lang="ru-RU"/>
          </a:p>
        </p:txBody>
      </p:sp>
      <p:sp>
        <p:nvSpPr>
          <p:cNvPr id="819005261" name="Текст 17"/>
          <p:cNvSpPr txBox="1"/>
          <p:nvPr/>
        </p:nvSpPr>
        <p:spPr bwMode="auto">
          <a:xfrm>
            <a:off x="719136" y="562635"/>
            <a:ext cx="157746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Хосты в inventory</a:t>
            </a:r>
            <a:endParaRPr/>
          </a:p>
        </p:txBody>
      </p:sp>
      <p:sp>
        <p:nvSpPr>
          <p:cNvPr id="2105403750" name="Уровень текста 1…"/>
          <p:cNvSpPr txBox="1"/>
          <p:nvPr/>
        </p:nvSpPr>
        <p:spPr bwMode="auto">
          <a:xfrm flipH="0" flipV="0">
            <a:off x="719136" y="2181999"/>
            <a:ext cx="9950122" cy="71721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 запуске плейбука можно указать группы хостов или окружения в inventory, на которые мы хотим запустить нашу автоматизацию.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$ export ENV=qa  # prod, dev, etc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tserrat"/>
              <a:cs typeface="Montserrat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$ ansible-playbook playbook.yml -i inventory/${ENV} -u &lt;username&gt; -K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tserrat"/>
              <a:cs typeface="Montserrat"/>
            </a:endParaRPr>
          </a:p>
        </p:txBody>
      </p:sp>
      <p:pic>
        <p:nvPicPr>
          <p:cNvPr id="157988389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975974" y="522287"/>
            <a:ext cx="6724649" cy="1011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93141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6C11B0F-6371-6C4A-8AFF-EC76D489F114}" type="slidenum">
              <a:rPr lang="ru-RU"/>
              <a:t/>
            </a:fld>
            <a:endParaRPr lang="ru-RU"/>
          </a:p>
        </p:txBody>
      </p:sp>
      <p:sp>
        <p:nvSpPr>
          <p:cNvPr id="1519714131" name="Текст 17"/>
          <p:cNvSpPr txBox="1"/>
          <p:nvPr/>
        </p:nvSpPr>
        <p:spPr bwMode="auto">
          <a:xfrm>
            <a:off x="719136" y="562635"/>
            <a:ext cx="1576921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 Galaxy</a:t>
            </a:r>
            <a:endParaRPr/>
          </a:p>
        </p:txBody>
      </p:sp>
      <p:sp>
        <p:nvSpPr>
          <p:cNvPr id="1123120498" name="Уровень текста 1…"/>
          <p:cNvSpPr txBox="1"/>
          <p:nvPr/>
        </p:nvSpPr>
        <p:spPr bwMode="auto">
          <a:xfrm flipH="0" flipV="0">
            <a:off x="719136" y="2181999"/>
            <a:ext cx="9057263" cy="721045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Роли могут храниться и версионироваться в git.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 Galaxy предлагает простой интерфейс для работы с ролями: они описываются в файле requirements.yml и могут быть установлены локально с целью запуска автоматизаций.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3529041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250517" y="1676399"/>
            <a:ext cx="8556188" cy="7494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46230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Terraform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488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7A58D5B-3B55-395B-D18D-B8A9F9D6C69B}" type="slidenum">
              <a:rPr lang="ru-RU"/>
              <a:t/>
            </a:fld>
            <a:endParaRPr lang="ru-RU"/>
          </a:p>
        </p:txBody>
      </p:sp>
      <p:sp>
        <p:nvSpPr>
          <p:cNvPr id="2039657936" name="Текст 17"/>
          <p:cNvSpPr txBox="1"/>
          <p:nvPr/>
        </p:nvSpPr>
        <p:spPr bwMode="auto">
          <a:xfrm>
            <a:off x="719136" y="562635"/>
            <a:ext cx="1576129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</a:t>
            </a:r>
            <a:endParaRPr/>
          </a:p>
        </p:txBody>
      </p:sp>
      <p:sp>
        <p:nvSpPr>
          <p:cNvPr id="1285472674" name="Уровень текста 1…"/>
          <p:cNvSpPr txBox="1"/>
          <p:nvPr/>
        </p:nvSpPr>
        <p:spPr bwMode="auto">
          <a:xfrm flipH="0" flipV="0">
            <a:off x="719136" y="2181999"/>
            <a:ext cx="11056793" cy="72992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- инструмент, предназначенный исключительно для создания, уничтожения компонентов инфраструктуры и управления ими.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описания необходимых ресурсов инфраструктуры используется язык конфигурации Hashicorp (HCL).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Этот DSL достаточно прост для быстрого освоения, поскольку инструкции в основном представляют собой пары ключ-значение.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09363087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994242" y="1219199"/>
            <a:ext cx="7665356" cy="8420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5433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AF362E4-1E35-C7D5-7A12-DC6B2B4FF828}" type="slidenum">
              <a:rPr lang="ru-RU"/>
              <a:t/>
            </a:fld>
            <a:endParaRPr lang="ru-RU"/>
          </a:p>
        </p:txBody>
      </p:sp>
      <p:sp>
        <p:nvSpPr>
          <p:cNvPr id="1031492444" name="Текст 17"/>
          <p:cNvSpPr txBox="1"/>
          <p:nvPr/>
        </p:nvSpPr>
        <p:spPr bwMode="auto">
          <a:xfrm>
            <a:off x="719136" y="562635"/>
            <a:ext cx="157724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концепты</a:t>
            </a:r>
            <a:endParaRPr/>
          </a:p>
        </p:txBody>
      </p:sp>
      <p:sp>
        <p:nvSpPr>
          <p:cNvPr id="1712407906" name="Уровень текста 1…"/>
          <p:cNvSpPr txBox="1"/>
          <p:nvPr/>
        </p:nvSpPr>
        <p:spPr bwMode="auto">
          <a:xfrm flipH="0" flipV="0">
            <a:off x="719136" y="2181999"/>
            <a:ext cx="10205663" cy="837819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Provider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подключаемый модуль облачного провайдера для предоставления ресурсов в облаке.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Provisioner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используется для выполнения сценариев на локальном или удаленном компьютере в рамках создания или уничтожения ресурсов. Инициализаторы могут использоваться для начальной загрузки ресурса, очистки перед уничтожением, запуска управления конфигурацией (например, Chef, Shell command и т.д.).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Modules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абстракции более высокого уровня, предоставляемые облачными провайдерами (например, instance с подключенными volumes).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4458532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908199" y="438149"/>
            <a:ext cx="7084054" cy="3757288"/>
          </a:xfrm>
          <a:prstGeom prst="rect">
            <a:avLst/>
          </a:prstGeom>
        </p:spPr>
      </p:pic>
      <p:pic>
        <p:nvPicPr>
          <p:cNvPr id="5998325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152660" y="4631009"/>
            <a:ext cx="5068663" cy="611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9774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225810A-8A10-8072-5DF7-FD0C056962E9}" type="slidenum">
              <a:rPr lang="ru-RU"/>
              <a:t/>
            </a:fld>
            <a:endParaRPr lang="ru-RU"/>
          </a:p>
        </p:txBody>
      </p:sp>
      <p:sp>
        <p:nvSpPr>
          <p:cNvPr id="1711383662" name="Текст 17"/>
          <p:cNvSpPr txBox="1"/>
          <p:nvPr/>
        </p:nvSpPr>
        <p:spPr bwMode="auto">
          <a:xfrm>
            <a:off x="719136" y="562635"/>
            <a:ext cx="1577785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Фаза Plan</a:t>
            </a:r>
            <a:endParaRPr/>
          </a:p>
        </p:txBody>
      </p:sp>
      <p:sp>
        <p:nvSpPr>
          <p:cNvPr id="2048445986" name="Уровень текста 1…"/>
          <p:cNvSpPr txBox="1"/>
          <p:nvPr/>
        </p:nvSpPr>
        <p:spPr bwMode="auto">
          <a:xfrm flipH="0" flipV="0">
            <a:off x="719136" y="2181999"/>
            <a:ext cx="17762033" cy="19425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имитирует запуск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перечисляет выполняемые действия, не выполняя их на самом деле, что полезно для того, чтобы убедиться, что изменения, которые вы собираетесь выполнить, соответствуют задуманному.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77351856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40350" y="4731457"/>
            <a:ext cx="14904675" cy="5588541"/>
          </a:xfrm>
          <a:prstGeom prst="rect">
            <a:avLst/>
          </a:prstGeom>
        </p:spPr>
      </p:pic>
      <p:sp>
        <p:nvSpPr>
          <p:cNvPr id="1154383485" name=""/>
          <p:cNvSpPr/>
          <p:nvPr/>
        </p:nvSpPr>
        <p:spPr bwMode="auto">
          <a:xfrm flipH="0" flipV="0">
            <a:off x="8250599" y="4552949"/>
            <a:ext cx="2838449" cy="6267449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81969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847CED2-F1EC-42F5-D758-6D5D3160A986}" type="slidenum">
              <a:rPr lang="ru-RU"/>
              <a:t/>
            </a:fld>
            <a:endParaRPr lang="ru-RU"/>
          </a:p>
        </p:txBody>
      </p:sp>
      <p:sp>
        <p:nvSpPr>
          <p:cNvPr id="1992697097" name="Текст 17"/>
          <p:cNvSpPr txBox="1"/>
          <p:nvPr/>
        </p:nvSpPr>
        <p:spPr bwMode="auto">
          <a:xfrm>
            <a:off x="719136" y="562635"/>
            <a:ext cx="157803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Фаза Apply</a:t>
            </a:r>
            <a:endParaRPr/>
          </a:p>
        </p:txBody>
      </p:sp>
      <p:sp>
        <p:nvSpPr>
          <p:cNvPr id="2086167360" name="Уровень текста 1…"/>
          <p:cNvSpPr txBox="1"/>
          <p:nvPr/>
        </p:nvSpPr>
        <p:spPr bwMode="auto">
          <a:xfrm flipH="0" flipV="0">
            <a:off x="719136" y="2181999"/>
            <a:ext cx="17810633" cy="6477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реально запускает изменения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59222781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40350" y="4731456"/>
            <a:ext cx="14904675" cy="5588541"/>
          </a:xfrm>
          <a:prstGeom prst="rect">
            <a:avLst/>
          </a:prstGeom>
        </p:spPr>
      </p:pic>
      <p:sp>
        <p:nvSpPr>
          <p:cNvPr id="1162463961" name=""/>
          <p:cNvSpPr/>
          <p:nvPr/>
        </p:nvSpPr>
        <p:spPr bwMode="auto">
          <a:xfrm flipH="0" flipV="0">
            <a:off x="13070250" y="4629149"/>
            <a:ext cx="2590799" cy="1847849"/>
          </a:xfrm>
          <a:prstGeom prst="rect">
            <a:avLst/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4088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04528AA-8646-3046-F4E6-11239E506A41}" type="slidenum">
              <a:rPr lang="ru-RU"/>
              <a:t/>
            </a:fld>
            <a:endParaRPr lang="ru-RU"/>
          </a:p>
        </p:txBody>
      </p:sp>
      <p:sp>
        <p:nvSpPr>
          <p:cNvPr id="600238864" name="Текст 17"/>
          <p:cNvSpPr txBox="1"/>
          <p:nvPr/>
        </p:nvSpPr>
        <p:spPr bwMode="auto">
          <a:xfrm>
            <a:off x="719136" y="562635"/>
            <a:ext cx="157929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Состояние (statefile)</a:t>
            </a:r>
            <a:endParaRPr/>
          </a:p>
        </p:txBody>
      </p:sp>
      <p:pic>
        <p:nvPicPr>
          <p:cNvPr id="105211569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751489" y="2400300"/>
            <a:ext cx="11430000" cy="5372100"/>
          </a:xfrm>
          <a:prstGeom prst="rect">
            <a:avLst/>
          </a:prstGeom>
        </p:spPr>
      </p:pic>
      <p:sp>
        <p:nvSpPr>
          <p:cNvPr id="964502830" name="Уровень текста 1…"/>
          <p:cNvSpPr txBox="1"/>
          <p:nvPr/>
        </p:nvSpPr>
        <p:spPr bwMode="auto">
          <a:xfrm flipH="0" flipV="0">
            <a:off x="719136" y="2181999"/>
            <a:ext cx="6580043" cy="61314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Важно, что Terraform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хранит состояние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(state) своих изменений.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Reconcilation loop — это трехфазное танго между тем, что определил пользователь, что лежит в statefile и что реально создано в облаке.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54450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Инфраструктура как код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pic>
        <p:nvPicPr>
          <p:cNvPr id="172211009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464444" y="4124812"/>
            <a:ext cx="10881793" cy="6529075"/>
          </a:xfrm>
          <a:prstGeom prst="rect">
            <a:avLst/>
          </a:prstGeom>
        </p:spPr>
      </p:pic>
      <p:sp>
        <p:nvSpPr>
          <p:cNvPr id="941571161" name="Текст 17"/>
          <p:cNvSpPr txBox="1"/>
          <p:nvPr/>
        </p:nvSpPr>
        <p:spPr bwMode="auto">
          <a:xfrm>
            <a:off x="719136" y="562635"/>
            <a:ext cx="157785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 железа к облаку</a:t>
            </a:r>
            <a:endParaRPr/>
          </a:p>
        </p:txBody>
      </p:sp>
      <p:sp>
        <p:nvSpPr>
          <p:cNvPr id="372823086" name="Уровень текста 1…"/>
          <p:cNvSpPr txBox="1"/>
          <p:nvPr/>
        </p:nvSpPr>
        <p:spPr bwMode="auto">
          <a:xfrm flipH="0" flipV="0">
            <a:off x="719136" y="2181999"/>
            <a:ext cx="16829045" cy="14021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Pet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— standalone-сервер, потеря которого приводит к потере... Всего.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Cattle </a:t>
            </a: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— кластер, потерю части которого вы даже и не заметите.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34202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DBDFE40-2F3E-AC1B-C856-40750906A5CE}" type="slidenum">
              <a:rPr lang="ru-RU"/>
              <a:t/>
            </a:fld>
            <a:endParaRPr lang="ru-RU"/>
          </a:p>
        </p:txBody>
      </p:sp>
      <p:sp>
        <p:nvSpPr>
          <p:cNvPr id="1206187215" name="Текст 17"/>
          <p:cNvSpPr txBox="1"/>
          <p:nvPr/>
        </p:nvSpPr>
        <p:spPr bwMode="auto">
          <a:xfrm>
            <a:off x="719136" y="562635"/>
            <a:ext cx="157742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IaC</a:t>
            </a:r>
            <a:endParaRPr/>
          </a:p>
        </p:txBody>
      </p:sp>
      <p:sp>
        <p:nvSpPr>
          <p:cNvPr id="871339350" name="Уровень текста 1…"/>
          <p:cNvSpPr txBox="1"/>
          <p:nvPr/>
        </p:nvSpPr>
        <p:spPr bwMode="auto">
          <a:xfrm flipH="0" flipV="0">
            <a:off x="719136" y="2181999"/>
            <a:ext cx="16803126" cy="56998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Инфраструктура как код (IaC)</a:t>
            </a: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— это подход для управления и описания инфраструктуры</a:t>
            </a: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ЦОД </a:t>
            </a: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через конфигурационные файлы, а не через ручное редактирование конфигураций на серверах или интерактивное взаимодействие.</a:t>
            </a:r>
            <a:endParaRPr sz="4800"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IaC популярен в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облачных вычислениях, который называется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инфраструктура как сервис 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(IaaS). Основная идея IaC подхода это — описывать инфраструктуру кодом, переиспользуя практики из разработки ПО</a:t>
            </a:r>
            <a:r>
              <a:rPr sz="36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.</a:t>
            </a:r>
            <a:endParaRPr sz="3600"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09889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A343000-9E9B-9F86-9E1D-97714A20144A}" type="slidenum">
              <a:rPr lang="ru-RU"/>
              <a:t/>
            </a:fld>
            <a:endParaRPr lang="ru-RU"/>
          </a:p>
        </p:txBody>
      </p:sp>
      <p:sp>
        <p:nvSpPr>
          <p:cNvPr id="652195129" name="Текст 17"/>
          <p:cNvSpPr txBox="1"/>
          <p:nvPr/>
        </p:nvSpPr>
        <p:spPr bwMode="auto">
          <a:xfrm>
            <a:off x="719136" y="562635"/>
            <a:ext cx="15783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Преимущества</a:t>
            </a:r>
            <a:endParaRPr/>
          </a:p>
        </p:txBody>
      </p:sp>
      <p:sp>
        <p:nvSpPr>
          <p:cNvPr id="136592860" name="Уровень текста 1…"/>
          <p:cNvSpPr txBox="1"/>
          <p:nvPr/>
        </p:nvSpPr>
        <p:spPr bwMode="auto">
          <a:xfrm flipH="0" flipV="0">
            <a:off x="719136" y="2181999"/>
            <a:ext cx="18306031" cy="63089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0" i="0" u="none">
                <a:solidFill>
                  <a:srgbClr val="202122"/>
                </a:solidFill>
                <a:latin typeface="Tinkoff Sans"/>
                <a:ea typeface="Tinkoff Sans"/>
                <a:cs typeface="Tinkoff Sans"/>
              </a:rPr>
              <a:t>Ценность IaC — цена, скорость и уменьшение рисков. </a:t>
            </a:r>
            <a:endParaRPr sz="4800" b="0" i="0" u="none">
              <a:solidFill>
                <a:srgbClr val="202122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Уменьшение расходов относится не только к финансовой составляющей, но и к количеству времени, затрачиваемого на рутинные операции. </a:t>
            </a:r>
            <a:endParaRPr sz="3600" b="0" i="0" u="none"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Принципы IaC позволяют не фокусироваться на рутине, а заниматься более важными задачами. Автоматизация инфраструктуры позволяет эффективнее использовать существующие ресурсы.</a:t>
            </a:r>
            <a:endParaRPr sz="3600" b="0" i="0" u="none">
              <a:solidFill>
                <a:schemeClr val="accent5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Также автоматизация позволяет минимизировать риск возникновения человеческой ошибки. Всё это является частью культуры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DevOps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, сочетающей в себе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разработку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3600" b="0" i="0" u="none"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операции.</a:t>
            </a:r>
            <a:endParaRPr sz="3600">
              <a:solidFill>
                <a:schemeClr val="accent5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91282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FDE14FF-A5A1-6837-8A60-2D30BA7901FC}" type="slidenum">
              <a:rPr lang="ru-RU"/>
              <a:t/>
            </a:fld>
            <a:endParaRPr lang="ru-RU"/>
          </a:p>
        </p:txBody>
      </p:sp>
      <p:sp>
        <p:nvSpPr>
          <p:cNvPr id="154839149" name="Текст 17"/>
          <p:cNvSpPr txBox="1"/>
          <p:nvPr/>
        </p:nvSpPr>
        <p:spPr bwMode="auto">
          <a:xfrm>
            <a:off x="719136" y="562635"/>
            <a:ext cx="157695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Эволюция инструментов</a:t>
            </a:r>
            <a:endParaRPr/>
          </a:p>
        </p:txBody>
      </p:sp>
      <p:sp>
        <p:nvSpPr>
          <p:cNvPr id="213499305" name="Уровень текста 1…"/>
          <p:cNvSpPr txBox="1"/>
          <p:nvPr/>
        </p:nvSpPr>
        <p:spPr bwMode="auto">
          <a:xfrm flipH="0" flipV="0">
            <a:off x="719136" y="2181999"/>
            <a:ext cx="1678008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Elastic Compute Cloud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(2006)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CloudFormation (2011)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Ansible (2012)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Azure Resource Manager (2014)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Terraform (2014)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GCP Cloud Deployment Manager (2015)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Serverless Framework (2015)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Amplify (2018)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Pulumi (2019)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AWS Copilot (2020)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13356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FD507D6-CB2F-A272-5897-0481558C913E}" type="slidenum">
              <a:rPr lang="ru-RU"/>
              <a:t/>
            </a:fld>
            <a:endParaRPr lang="ru-RU"/>
          </a:p>
        </p:txBody>
      </p:sp>
      <p:sp>
        <p:nvSpPr>
          <p:cNvPr id="1445071728" name="Текст 17"/>
          <p:cNvSpPr txBox="1"/>
          <p:nvPr/>
        </p:nvSpPr>
        <p:spPr bwMode="auto">
          <a:xfrm>
            <a:off x="719136" y="562635"/>
            <a:ext cx="15783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Декларативный и императивный стиль</a:t>
            </a:r>
            <a:endParaRPr/>
          </a:p>
        </p:txBody>
      </p:sp>
      <p:sp>
        <p:nvSpPr>
          <p:cNvPr id="2094295661" name="Уровень текста 1…"/>
          <p:cNvSpPr txBox="1"/>
          <p:nvPr/>
        </p:nvSpPr>
        <p:spPr bwMode="auto">
          <a:xfrm flipH="0" flipV="0">
            <a:off x="719136" y="2181999"/>
            <a:ext cx="16782966" cy="549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95418227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36699" y="1771649"/>
            <a:ext cx="9061855" cy="4991099"/>
          </a:xfrm>
          <a:prstGeom prst="rect">
            <a:avLst/>
          </a:prstGeom>
        </p:spPr>
      </p:pic>
      <p:pic>
        <p:nvPicPr>
          <p:cNvPr id="59379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40057" y="5416213"/>
            <a:ext cx="10062044" cy="565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2165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DD44E29-DB9F-E6AE-1E19-05B8AB6DCA43}" type="slidenum">
              <a:rPr lang="ru-RU"/>
              <a:t/>
            </a:fld>
            <a:endParaRPr lang="ru-RU"/>
          </a:p>
        </p:txBody>
      </p:sp>
      <p:sp>
        <p:nvSpPr>
          <p:cNvPr id="1285743105" name="Текст 17"/>
          <p:cNvSpPr txBox="1"/>
          <p:nvPr/>
        </p:nvSpPr>
        <p:spPr bwMode="auto">
          <a:xfrm>
            <a:off x="719136" y="562635"/>
            <a:ext cx="157947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Популярные инструменты</a:t>
            </a:r>
            <a:endParaRPr/>
          </a:p>
        </p:txBody>
      </p:sp>
      <p:graphicFrame>
        <p:nvGraphicFramePr>
          <p:cNvPr id="358835855" name=""/>
          <p:cNvGraphicFramePr>
            <a:graphicFrameLocks xmlns:a="http://schemas.openxmlformats.org/drawingml/2006/main"/>
          </p:cNvGraphicFramePr>
          <p:nvPr/>
        </p:nvGraphicFramePr>
        <p:xfrm>
          <a:off x="719136" y="2232024"/>
          <a:ext cx="13199533" cy="2153741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544049"/>
                <a:gridCol w="3544049"/>
                <a:gridCol w="3544049"/>
                <a:gridCol w="3544049"/>
                <a:gridCol w="3544049"/>
              </a:tblGrid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Инструмент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Первый выпуск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Метод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Подход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Написан на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Chef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Chef (2009)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Pull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Declarative and imperative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Ruby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Puppet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Puppet (2005)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Pull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Declarative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Ruby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SaltStack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SaltStack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Push &amp; Pull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Declarative and imperative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Python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Terraform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HashiCorp (2014)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Push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Declarative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Go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Ansible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RedHat (2012)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Push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Declarative and imperative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Python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29</Slides>
  <Notes>29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694</cp:revision>
  <dcterms:modified xsi:type="dcterms:W3CDTF">2024-12-16T01:56:54Z</dcterms:modified>
  <cp:category/>
  <cp:contentStatus/>
  <cp:version/>
</cp:coreProperties>
</file>